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8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96" r:id="rId2"/>
    <p:sldId id="286" r:id="rId3"/>
    <p:sldId id="278" r:id="rId4"/>
    <p:sldId id="302" r:id="rId5"/>
    <p:sldId id="299" r:id="rId6"/>
    <p:sldId id="301" r:id="rId7"/>
    <p:sldId id="305" r:id="rId8"/>
    <p:sldId id="304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2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6D2AD1-4BEB-4D2D-B144-3CD6919EB4C0}" type="datetimeFigureOut">
              <a:rPr lang="nl-NL" smtClean="0"/>
              <a:t>27-6-2023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341C43-3533-4E0F-9238-A0620E8992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647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L" dirty="0"/>
              <a:t>Huurder / eigenaar </a:t>
            </a:r>
          </a:p>
          <a:p>
            <a:r>
              <a:rPr lang="en-GB" dirty="0"/>
              <a:t>T</a:t>
            </a:r>
            <a:r>
              <a:rPr lang="en-NL" dirty="0"/>
              <a:t>toegevoegd. </a:t>
            </a:r>
          </a:p>
          <a:p>
            <a:endParaRPr lang="en-NL" dirty="0"/>
          </a:p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61D95-9046-4AC4-B8C6-9497DB907AC5}" type="slidenum">
              <a:rPr lang="en-NL" smtClean="0"/>
              <a:t>3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62125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L" dirty="0"/>
              <a:t>Uitgebreide maatregel detailpagina</a:t>
            </a:r>
          </a:p>
          <a:p>
            <a:r>
              <a:rPr lang="en-GB" dirty="0"/>
              <a:t>E</a:t>
            </a:r>
            <a:r>
              <a:rPr lang="en-NL" dirty="0"/>
              <a:t>n planner</a:t>
            </a:r>
          </a:p>
          <a:p>
            <a:endParaRPr lang="en-NL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De maatregelenlijst wordt geregeld geactualiseerd. Nieuwe technische mogelijkheden om aan energiebesparing te voldoen worden verwerkt. </a:t>
            </a:r>
          </a:p>
          <a:p>
            <a:endParaRPr lang="en-NL" dirty="0"/>
          </a:p>
          <a:p>
            <a:endParaRPr lang="en-NL" dirty="0"/>
          </a:p>
          <a:p>
            <a:r>
              <a:rPr lang="en-NL" dirty="0"/>
              <a:t>Binnenkort toegevoegd:</a:t>
            </a:r>
          </a:p>
          <a:p>
            <a:pPr marL="171450" indent="-171450">
              <a:buFontTx/>
              <a:buChar char="-"/>
            </a:pPr>
            <a:r>
              <a:rPr lang="en-NL" dirty="0"/>
              <a:t>Ondersteunende afbeeldingen die uitleg geven over de maatregel</a:t>
            </a:r>
          </a:p>
          <a:p>
            <a:pPr marL="171450" indent="-171450">
              <a:buFontTx/>
              <a:buChar char="-"/>
            </a:pPr>
            <a:r>
              <a:rPr lang="en-NL" dirty="0"/>
              <a:t>Welke subsidie is van toepassing op deze maatregel?</a:t>
            </a:r>
          </a:p>
          <a:p>
            <a:pPr marL="171450" indent="-171450">
              <a:buFontTx/>
              <a:buChar char="-"/>
            </a:pPr>
            <a:r>
              <a:rPr lang="en-NL" dirty="0"/>
              <a:t>Hoeveel kost het om deze maatregel te nemen? </a:t>
            </a:r>
          </a:p>
          <a:p>
            <a:pPr marL="171450" indent="-171450">
              <a:buFontTx/>
              <a:buChar char="-"/>
            </a:pPr>
            <a:r>
              <a:rPr lang="en-NL" dirty="0"/>
              <a:t>Hoeveel bespaar je gemiddeld met het nemen van deze maatregel?</a:t>
            </a:r>
          </a:p>
          <a:p>
            <a:pPr marL="171450" indent="-171450">
              <a:buFontTx/>
              <a:buChar char="-"/>
            </a:pPr>
            <a:r>
              <a:rPr lang="en-NL" dirty="0"/>
              <a:t>Tips van de energieadviseur op deze maatregel</a:t>
            </a:r>
          </a:p>
          <a:p>
            <a:pPr marL="171450" indent="-171450">
              <a:buFontTx/>
              <a:buChar char="-"/>
            </a:pPr>
            <a:r>
              <a:rPr lang="en-NL" dirty="0"/>
              <a:t>Wanneer is deze maatregel verplicht? </a:t>
            </a:r>
          </a:p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61D95-9046-4AC4-B8C6-9497DB907AC5}" type="slidenum">
              <a:rPr lang="en-NL" smtClean="0"/>
              <a:t>4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669084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effectLst/>
                <a:latin typeface="Open Sans" panose="020B0606030504020204" pitchFamily="34" charset="0"/>
              </a:rPr>
              <a:t>PDF </a:t>
            </a:r>
            <a:r>
              <a:rPr lang="en-GB" dirty="0" err="1">
                <a:effectLst/>
                <a:latin typeface="Open Sans" panose="020B0606030504020204" pitchFamily="34" charset="0"/>
              </a:rPr>
              <a:t>versturen</a:t>
            </a:r>
            <a:r>
              <a:rPr lang="en-GB" dirty="0">
                <a:effectLst/>
                <a:latin typeface="Open Sans" panose="020B0606030504020204" pitchFamily="34" charset="0"/>
              </a:rPr>
              <a:t> </a:t>
            </a:r>
            <a:r>
              <a:rPr lang="en-GB" dirty="0" err="1">
                <a:effectLst/>
                <a:latin typeface="Open Sans" panose="020B0606030504020204" pitchFamily="34" charset="0"/>
              </a:rPr>
              <a:t>aan</a:t>
            </a:r>
            <a:r>
              <a:rPr lang="en-GB" dirty="0">
                <a:effectLst/>
                <a:latin typeface="Open Sans" panose="020B0606030504020204" pitchFamily="34" charset="0"/>
              </a:rPr>
              <a:t> ‘</a:t>
            </a:r>
            <a:r>
              <a:rPr lang="en-GB" dirty="0" err="1">
                <a:effectLst/>
                <a:latin typeface="Open Sans" panose="020B0606030504020204" pitchFamily="34" charset="0"/>
              </a:rPr>
              <a:t>oude</a:t>
            </a:r>
            <a:r>
              <a:rPr lang="en-GB" dirty="0">
                <a:effectLst/>
                <a:latin typeface="Open Sans" panose="020B0606030504020204" pitchFamily="34" charset="0"/>
              </a:rPr>
              <a:t>’ DEB-</a:t>
            </a:r>
            <a:r>
              <a:rPr lang="en-GB" dirty="0" err="1">
                <a:effectLst/>
                <a:latin typeface="Open Sans" panose="020B0606030504020204" pitchFamily="34" charset="0"/>
              </a:rPr>
              <a:t>gebruikers</a:t>
            </a:r>
            <a:r>
              <a:rPr lang="en-GB" dirty="0">
                <a:effectLst/>
                <a:latin typeface="Open Sans" panose="020B0606030504020204" pitchFamily="34" charset="0"/>
              </a:rPr>
              <a:t> met </a:t>
            </a:r>
            <a:r>
              <a:rPr lang="en-GB" dirty="0" err="1">
                <a:effectLst/>
                <a:latin typeface="Open Sans" panose="020B0606030504020204" pitchFamily="34" charset="0"/>
              </a:rPr>
              <a:t>hun</a:t>
            </a:r>
            <a:r>
              <a:rPr lang="en-GB" dirty="0">
                <a:effectLst/>
                <a:latin typeface="Open Sans" panose="020B0606030504020204" pitchFamily="34" charset="0"/>
              </a:rPr>
              <a:t> </a:t>
            </a:r>
            <a:r>
              <a:rPr lang="en-GB" dirty="0" err="1">
                <a:effectLst/>
                <a:latin typeface="Open Sans" panose="020B0606030504020204" pitchFamily="34" charset="0"/>
              </a:rPr>
              <a:t>ingevulde</a:t>
            </a:r>
            <a:r>
              <a:rPr lang="en-GB" dirty="0">
                <a:effectLst/>
                <a:latin typeface="Open Sans" panose="020B0606030504020204" pitchFamily="34" charset="0"/>
              </a:rPr>
              <a:t> 2019-EML met </a:t>
            </a:r>
            <a:r>
              <a:rPr lang="en-GB" dirty="0" err="1">
                <a:effectLst/>
                <a:latin typeface="Open Sans" panose="020B0606030504020204" pitchFamily="34" charset="0"/>
              </a:rPr>
              <a:t>verwijzing</a:t>
            </a:r>
            <a:r>
              <a:rPr lang="en-GB" dirty="0">
                <a:effectLst/>
                <a:latin typeface="Open Sans" panose="020B0606030504020204" pitchFamily="34" charset="0"/>
              </a:rPr>
              <a:t> </a:t>
            </a:r>
            <a:r>
              <a:rPr lang="en-GB" dirty="0" err="1">
                <a:effectLst/>
                <a:latin typeface="Open Sans" panose="020B0606030504020204" pitchFamily="34" charset="0"/>
              </a:rPr>
              <a:t>naar</a:t>
            </a:r>
            <a:r>
              <a:rPr lang="en-GB" dirty="0">
                <a:effectLst/>
                <a:latin typeface="Open Sans" panose="020B0606030504020204" pitchFamily="34" charset="0"/>
              </a:rPr>
              <a:t> 2023-maatregelen – 15 </a:t>
            </a:r>
            <a:r>
              <a:rPr lang="en-GB" dirty="0" err="1">
                <a:effectLst/>
                <a:latin typeface="Open Sans" panose="020B0606030504020204" pitchFamily="34" charset="0"/>
              </a:rPr>
              <a:t>juli</a:t>
            </a:r>
            <a:br>
              <a:rPr lang="en-GB" dirty="0"/>
            </a:br>
            <a:endParaRPr lang="en-GB" dirty="0"/>
          </a:p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61D95-9046-4AC4-B8C6-9497DB907AC5}" type="slidenum">
              <a:rPr lang="en-NL" smtClean="0"/>
              <a:t>5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099648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effectLst/>
                <a:latin typeface="Helvetica Neue" panose="02000503000000020004" pitchFamily="2" charset="0"/>
              </a:rPr>
              <a:t>14 </a:t>
            </a:r>
            <a:r>
              <a:rPr lang="en-GB" dirty="0" err="1">
                <a:effectLst/>
                <a:latin typeface="Helvetica Neue" panose="02000503000000020004" pitchFamily="2" charset="0"/>
              </a:rPr>
              <a:t>pagina’s</a:t>
            </a:r>
            <a:r>
              <a:rPr lang="en-GB" dirty="0">
                <a:effectLst/>
                <a:latin typeface="Helvetica Neue" panose="02000503000000020004" pitchFamily="2" charset="0"/>
              </a:rPr>
              <a:t> met alle </a:t>
            </a:r>
            <a:r>
              <a:rPr lang="en-GB" dirty="0" err="1">
                <a:effectLst/>
                <a:latin typeface="Helvetica Neue" panose="02000503000000020004" pitchFamily="2" charset="0"/>
              </a:rPr>
              <a:t>zaken</a:t>
            </a:r>
            <a:r>
              <a:rPr lang="en-GB" dirty="0">
                <a:effectLst/>
                <a:latin typeface="Helvetica Neue" panose="02000503000000020004" pitchFamily="2" charset="0"/>
              </a:rPr>
              <a:t> </a:t>
            </a:r>
            <a:r>
              <a:rPr lang="en-GB" dirty="0" err="1">
                <a:effectLst/>
                <a:latin typeface="Helvetica Neue" panose="02000503000000020004" pitchFamily="2" charset="0"/>
              </a:rPr>
              <a:t>waar</a:t>
            </a:r>
            <a:r>
              <a:rPr lang="en-GB" dirty="0">
                <a:effectLst/>
                <a:latin typeface="Helvetica Neue" panose="02000503000000020004" pitchFamily="2" charset="0"/>
              </a:rPr>
              <a:t> je </a:t>
            </a:r>
            <a:r>
              <a:rPr lang="en-GB" dirty="0" err="1">
                <a:effectLst/>
                <a:latin typeface="Helvetica Neue" panose="02000503000000020004" pitchFamily="2" charset="0"/>
              </a:rPr>
              <a:t>aan</a:t>
            </a:r>
            <a:r>
              <a:rPr lang="en-GB" dirty="0">
                <a:effectLst/>
                <a:latin typeface="Helvetica Neue" panose="02000503000000020004" pitchFamily="2" charset="0"/>
              </a:rPr>
              <a:t> </a:t>
            </a:r>
            <a:r>
              <a:rPr lang="en-GB" dirty="0" err="1">
                <a:effectLst/>
                <a:latin typeface="Helvetica Neue" panose="02000503000000020004" pitchFamily="2" charset="0"/>
              </a:rPr>
              <a:t>moet</a:t>
            </a:r>
            <a:r>
              <a:rPr lang="en-GB" dirty="0">
                <a:effectLst/>
                <a:latin typeface="Helvetica Neue" panose="02000503000000020004" pitchFamily="2" charset="0"/>
              </a:rPr>
              <a:t> </a:t>
            </a:r>
            <a:r>
              <a:rPr lang="en-GB" dirty="0" err="1">
                <a:effectLst/>
                <a:latin typeface="Helvetica Neue" panose="02000503000000020004" pitchFamily="2" charset="0"/>
              </a:rPr>
              <a:t>denken</a:t>
            </a:r>
            <a:r>
              <a:rPr lang="en-GB" dirty="0">
                <a:effectLst/>
                <a:latin typeface="Helvetica Neue" panose="02000503000000020004" pitchFamily="2" charset="0"/>
              </a:rPr>
              <a:t> </a:t>
            </a:r>
            <a:r>
              <a:rPr lang="en-GB" dirty="0" err="1">
                <a:effectLst/>
                <a:latin typeface="Helvetica Neue" panose="02000503000000020004" pitchFamily="2" charset="0"/>
              </a:rPr>
              <a:t>als</a:t>
            </a:r>
            <a:r>
              <a:rPr lang="en-GB" dirty="0">
                <a:effectLst/>
                <a:latin typeface="Helvetica Neue" panose="02000503000000020004" pitchFamily="2" charset="0"/>
              </a:rPr>
              <a:t> het over </a:t>
            </a:r>
            <a:r>
              <a:rPr lang="en-GB" dirty="0" err="1">
                <a:effectLst/>
                <a:latin typeface="Helvetica Neue" panose="02000503000000020004" pitchFamily="2" charset="0"/>
              </a:rPr>
              <a:t>Zonnepanelen</a:t>
            </a:r>
            <a:r>
              <a:rPr lang="en-GB" dirty="0">
                <a:effectLst/>
                <a:latin typeface="Helvetica Neue" panose="02000503000000020004" pitchFamily="2" charset="0"/>
              </a:rPr>
              <a:t> </a:t>
            </a:r>
            <a:r>
              <a:rPr lang="en-GB" dirty="0" err="1">
                <a:effectLst/>
                <a:latin typeface="Helvetica Neue" panose="02000503000000020004" pitchFamily="2" charset="0"/>
              </a:rPr>
              <a:t>gaat</a:t>
            </a:r>
            <a:r>
              <a:rPr lang="en-GB" dirty="0">
                <a:effectLst/>
                <a:latin typeface="Helvetica Neue" panose="02000503000000020004" pitchFamily="2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>
                <a:effectLst/>
                <a:latin typeface="Helvetica Neue" panose="02000503000000020004" pitchFamily="2" charset="0"/>
              </a:rPr>
              <a:t>Zonnepanelen</a:t>
            </a:r>
            <a:r>
              <a:rPr lang="en-GB" dirty="0">
                <a:effectLst/>
                <a:latin typeface="Helvetica Neue" panose="02000503000000020004" pitchFamily="2" charset="0"/>
              </a:rPr>
              <a:t>, Financiering, </a:t>
            </a:r>
            <a:r>
              <a:rPr lang="en-GB" dirty="0" err="1">
                <a:effectLst/>
                <a:latin typeface="Helvetica Neue" panose="02000503000000020004" pitchFamily="2" charset="0"/>
              </a:rPr>
              <a:t>Mobiliteitt</a:t>
            </a:r>
            <a:r>
              <a:rPr lang="en-GB" dirty="0">
                <a:effectLst/>
                <a:latin typeface="Helvetica Neue" panose="02000503000000020004" pitchFamily="2" charset="0"/>
              </a:rPr>
              <a:t>, Label 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effectLst/>
              <a:latin typeface="Helvetica Neue" panose="02000503000000020004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61D95-9046-4AC4-B8C6-9497DB907AC5}" type="slidenum">
              <a:rPr lang="en-NL" smtClean="0"/>
              <a:t>6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970877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Ondersteuning van ondernemers om in 2023 te voldoen aan de informatieplicht zal worden geboden: wellicht een (betaalde) tool, waardoor je op laagdrempelige en begrijpelijke manier kunt voldoen.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Anders als (betaalde) energieadviseurs die individueel kunnen helpen.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61D95-9046-4AC4-B8C6-9497DB907AC5}" type="slidenum">
              <a:rPr lang="en-NL" smtClean="0"/>
              <a:t>7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7741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404040"/>
                </a:solidFill>
                <a:latin typeface="Segoe UI"/>
                <a:cs typeface="Segoe UI"/>
              </a:rPr>
              <a:t>In</a:t>
            </a:r>
            <a:r>
              <a:rPr lang="en-GB" sz="1200" spc="-55" dirty="0">
                <a:solidFill>
                  <a:srgbClr val="404040"/>
                </a:solidFill>
                <a:latin typeface="Segoe UI"/>
                <a:cs typeface="Segoe UI"/>
              </a:rPr>
              <a:t> </a:t>
            </a:r>
            <a:r>
              <a:rPr lang="en-GB" sz="1200" dirty="0">
                <a:solidFill>
                  <a:srgbClr val="404040"/>
                </a:solidFill>
                <a:latin typeface="Segoe UI"/>
                <a:cs typeface="Segoe UI"/>
              </a:rPr>
              <a:t>2023</a:t>
            </a:r>
            <a:r>
              <a:rPr lang="en-GB" sz="1200" spc="-35" dirty="0">
                <a:solidFill>
                  <a:srgbClr val="404040"/>
                </a:solidFill>
                <a:latin typeface="Segoe UI"/>
                <a:cs typeface="Segoe UI"/>
              </a:rPr>
              <a:t> </a:t>
            </a:r>
            <a:r>
              <a:rPr lang="en-GB" sz="1200" dirty="0" err="1">
                <a:solidFill>
                  <a:srgbClr val="404040"/>
                </a:solidFill>
                <a:latin typeface="Segoe UI"/>
                <a:cs typeface="Segoe UI"/>
              </a:rPr>
              <a:t>bouwen</a:t>
            </a:r>
            <a:r>
              <a:rPr lang="en-GB" sz="1200" spc="-45" dirty="0">
                <a:solidFill>
                  <a:srgbClr val="404040"/>
                </a:solidFill>
                <a:latin typeface="Segoe UI"/>
                <a:cs typeface="Segoe UI"/>
              </a:rPr>
              <a:t> </a:t>
            </a:r>
            <a:r>
              <a:rPr lang="en-GB" sz="1200" dirty="0">
                <a:solidFill>
                  <a:srgbClr val="404040"/>
                </a:solidFill>
                <a:latin typeface="Segoe UI"/>
                <a:cs typeface="Segoe UI"/>
              </a:rPr>
              <a:t>we</a:t>
            </a:r>
            <a:r>
              <a:rPr lang="en-GB" sz="1200" spc="-25" dirty="0">
                <a:solidFill>
                  <a:srgbClr val="404040"/>
                </a:solidFill>
                <a:latin typeface="Segoe UI"/>
                <a:cs typeface="Segoe UI"/>
              </a:rPr>
              <a:t> </a:t>
            </a:r>
            <a:r>
              <a:rPr lang="en-GB" sz="1200" dirty="0">
                <a:solidFill>
                  <a:srgbClr val="404040"/>
                </a:solidFill>
                <a:latin typeface="Segoe UI"/>
                <a:cs typeface="Segoe UI"/>
              </a:rPr>
              <a:t>de</a:t>
            </a:r>
            <a:r>
              <a:rPr lang="en-GB" sz="1200" spc="-40" dirty="0">
                <a:solidFill>
                  <a:srgbClr val="404040"/>
                </a:solidFill>
                <a:latin typeface="Segoe UI"/>
                <a:cs typeface="Segoe UI"/>
              </a:rPr>
              <a:t> </a:t>
            </a:r>
            <a:r>
              <a:rPr lang="en-GB" sz="1200" dirty="0" err="1">
                <a:solidFill>
                  <a:srgbClr val="404040"/>
                </a:solidFill>
                <a:latin typeface="Segoe UI"/>
                <a:cs typeface="Segoe UI"/>
              </a:rPr>
              <a:t>campagne</a:t>
            </a:r>
            <a:r>
              <a:rPr lang="en-GB" sz="1200" spc="-25" dirty="0">
                <a:solidFill>
                  <a:srgbClr val="404040"/>
                </a:solidFill>
                <a:latin typeface="Segoe UI"/>
                <a:cs typeface="Segoe UI"/>
              </a:rPr>
              <a:t> </a:t>
            </a:r>
            <a:r>
              <a:rPr lang="en-GB" sz="1200" dirty="0">
                <a:solidFill>
                  <a:srgbClr val="404040"/>
                </a:solidFill>
                <a:latin typeface="Segoe UI"/>
                <a:cs typeface="Segoe UI"/>
              </a:rPr>
              <a:t>op</a:t>
            </a:r>
            <a:r>
              <a:rPr lang="en-GB" sz="1200" spc="-30" dirty="0">
                <a:solidFill>
                  <a:srgbClr val="404040"/>
                </a:solidFill>
                <a:latin typeface="Segoe UI"/>
                <a:cs typeface="Segoe UI"/>
              </a:rPr>
              <a:t> </a:t>
            </a:r>
            <a:r>
              <a:rPr lang="en-GB" sz="1200" dirty="0">
                <a:solidFill>
                  <a:srgbClr val="404040"/>
                </a:solidFill>
                <a:latin typeface="Segoe UI"/>
                <a:cs typeface="Segoe UI"/>
              </a:rPr>
              <a:t>in</a:t>
            </a:r>
            <a:r>
              <a:rPr lang="en-GB" sz="1200" spc="-45" dirty="0">
                <a:solidFill>
                  <a:srgbClr val="404040"/>
                </a:solidFill>
                <a:latin typeface="Segoe UI"/>
                <a:cs typeface="Segoe UI"/>
              </a:rPr>
              <a:t> </a:t>
            </a:r>
            <a:r>
              <a:rPr lang="en-GB" sz="1200" dirty="0" err="1">
                <a:solidFill>
                  <a:srgbClr val="404040"/>
                </a:solidFill>
                <a:latin typeface="Segoe UI"/>
                <a:cs typeface="Segoe UI"/>
              </a:rPr>
              <a:t>verschillende</a:t>
            </a:r>
            <a:r>
              <a:rPr lang="en-GB" sz="1200" spc="-20" dirty="0">
                <a:solidFill>
                  <a:srgbClr val="404040"/>
                </a:solidFill>
                <a:latin typeface="Segoe UI"/>
                <a:cs typeface="Segoe UI"/>
              </a:rPr>
              <a:t> </a:t>
            </a:r>
            <a:r>
              <a:rPr lang="en-GB" sz="1200" dirty="0" err="1">
                <a:solidFill>
                  <a:srgbClr val="404040"/>
                </a:solidFill>
                <a:latin typeface="Segoe UI"/>
                <a:cs typeface="Segoe UI"/>
              </a:rPr>
              <a:t>campagneperiodes</a:t>
            </a:r>
            <a:r>
              <a:rPr lang="en-GB" sz="1200" dirty="0">
                <a:solidFill>
                  <a:srgbClr val="404040"/>
                </a:solidFill>
                <a:latin typeface="Segoe UI"/>
                <a:cs typeface="Segoe UI"/>
              </a:rPr>
              <a:t>.</a:t>
            </a:r>
            <a:r>
              <a:rPr lang="en-GB" sz="1200" spc="-15" dirty="0">
                <a:solidFill>
                  <a:srgbClr val="404040"/>
                </a:solidFill>
                <a:latin typeface="Segoe UI"/>
                <a:cs typeface="Segoe UI"/>
              </a:rPr>
              <a:t> </a:t>
            </a:r>
            <a:r>
              <a:rPr lang="en-GB" sz="1200" dirty="0" err="1">
                <a:solidFill>
                  <a:srgbClr val="404040"/>
                </a:solidFill>
                <a:latin typeface="Segoe UI"/>
                <a:cs typeface="Segoe UI"/>
              </a:rPr>
              <a:t>Hierin</a:t>
            </a:r>
            <a:r>
              <a:rPr lang="en-GB" sz="1200" spc="-25" dirty="0">
                <a:solidFill>
                  <a:srgbClr val="404040"/>
                </a:solidFill>
                <a:latin typeface="Segoe UI"/>
                <a:cs typeface="Segoe UI"/>
              </a:rPr>
              <a:t> </a:t>
            </a:r>
            <a:r>
              <a:rPr lang="en-GB" sz="1200" spc="-10" dirty="0" err="1">
                <a:solidFill>
                  <a:srgbClr val="404040"/>
                </a:solidFill>
                <a:latin typeface="Segoe UI"/>
                <a:cs typeface="Segoe UI"/>
              </a:rPr>
              <a:t>wordt</a:t>
            </a:r>
            <a:r>
              <a:rPr lang="en-GB" sz="1200" spc="-10" dirty="0">
                <a:solidFill>
                  <a:srgbClr val="404040"/>
                </a:solidFill>
                <a:latin typeface="Segoe UI"/>
                <a:cs typeface="Segoe UI"/>
              </a:rPr>
              <a:t> </a:t>
            </a:r>
            <a:r>
              <a:rPr lang="en-GB" sz="1200" dirty="0" err="1">
                <a:solidFill>
                  <a:srgbClr val="404040"/>
                </a:solidFill>
                <a:latin typeface="Segoe UI"/>
                <a:cs typeface="Segoe UI"/>
              </a:rPr>
              <a:t>gestuurd</a:t>
            </a:r>
            <a:r>
              <a:rPr lang="en-GB" sz="1200" spc="-55" dirty="0">
                <a:solidFill>
                  <a:srgbClr val="404040"/>
                </a:solidFill>
                <a:latin typeface="Segoe UI"/>
                <a:cs typeface="Segoe UI"/>
              </a:rPr>
              <a:t> </a:t>
            </a:r>
            <a:r>
              <a:rPr lang="en-GB" sz="1200" dirty="0">
                <a:solidFill>
                  <a:srgbClr val="404040"/>
                </a:solidFill>
                <a:latin typeface="Segoe UI"/>
                <a:cs typeface="Segoe UI"/>
              </a:rPr>
              <a:t>op</a:t>
            </a:r>
            <a:r>
              <a:rPr lang="en-GB" sz="1200" spc="-25" dirty="0">
                <a:solidFill>
                  <a:srgbClr val="404040"/>
                </a:solidFill>
                <a:latin typeface="Segoe UI"/>
                <a:cs typeface="Segoe UI"/>
              </a:rPr>
              <a:t> </a:t>
            </a:r>
            <a:r>
              <a:rPr lang="en-GB" sz="1200" dirty="0">
                <a:solidFill>
                  <a:srgbClr val="404040"/>
                </a:solidFill>
                <a:latin typeface="Segoe UI"/>
                <a:cs typeface="Segoe UI"/>
              </a:rPr>
              <a:t>de</a:t>
            </a:r>
            <a:r>
              <a:rPr lang="en-GB" sz="1200" spc="-30" dirty="0">
                <a:solidFill>
                  <a:srgbClr val="404040"/>
                </a:solidFill>
                <a:latin typeface="Segoe UI"/>
                <a:cs typeface="Segoe UI"/>
              </a:rPr>
              <a:t> </a:t>
            </a:r>
            <a:r>
              <a:rPr lang="en-GB" sz="1200" dirty="0">
                <a:solidFill>
                  <a:srgbClr val="404040"/>
                </a:solidFill>
                <a:latin typeface="Segoe UI"/>
                <a:cs typeface="Segoe UI"/>
              </a:rPr>
              <a:t>mix:</a:t>
            </a:r>
            <a:r>
              <a:rPr lang="en-GB" sz="1200" spc="-20" dirty="0">
                <a:solidFill>
                  <a:srgbClr val="404040"/>
                </a:solidFill>
                <a:latin typeface="Segoe UI"/>
                <a:cs typeface="Segoe UI"/>
              </a:rPr>
              <a:t> </a:t>
            </a:r>
            <a:r>
              <a:rPr lang="en-GB" sz="1200" dirty="0">
                <a:solidFill>
                  <a:srgbClr val="404040"/>
                </a:solidFill>
                <a:latin typeface="Segoe UI"/>
                <a:cs typeface="Segoe UI"/>
              </a:rPr>
              <a:t>impact</a:t>
            </a:r>
            <a:r>
              <a:rPr lang="en-GB" sz="1200" spc="-10" dirty="0">
                <a:solidFill>
                  <a:srgbClr val="404040"/>
                </a:solidFill>
                <a:latin typeface="Segoe UI"/>
                <a:cs typeface="Segoe UI"/>
              </a:rPr>
              <a:t> </a:t>
            </a:r>
            <a:r>
              <a:rPr lang="en-GB" sz="1200" dirty="0">
                <a:solidFill>
                  <a:srgbClr val="404040"/>
                </a:solidFill>
                <a:latin typeface="Segoe UI"/>
                <a:cs typeface="Segoe UI"/>
              </a:rPr>
              <a:t>(</a:t>
            </a:r>
            <a:r>
              <a:rPr lang="en-GB" sz="1200" dirty="0" err="1">
                <a:solidFill>
                  <a:srgbClr val="404040"/>
                </a:solidFill>
                <a:latin typeface="Segoe UI"/>
                <a:cs typeface="Segoe UI"/>
              </a:rPr>
              <a:t>persoonlijk</a:t>
            </a:r>
            <a:r>
              <a:rPr lang="en-GB" sz="1200" dirty="0">
                <a:solidFill>
                  <a:srgbClr val="404040"/>
                </a:solidFill>
                <a:latin typeface="Segoe UI"/>
                <a:cs typeface="Segoe UI"/>
              </a:rPr>
              <a:t>/via</a:t>
            </a:r>
            <a:r>
              <a:rPr lang="en-GB" sz="1200" spc="-35" dirty="0">
                <a:solidFill>
                  <a:srgbClr val="404040"/>
                </a:solidFill>
                <a:latin typeface="Segoe UI"/>
                <a:cs typeface="Segoe UI"/>
              </a:rPr>
              <a:t> </a:t>
            </a:r>
            <a:r>
              <a:rPr lang="en-GB" sz="1200" dirty="0">
                <a:solidFill>
                  <a:srgbClr val="404040"/>
                </a:solidFill>
                <a:latin typeface="Segoe UI"/>
                <a:cs typeface="Segoe UI"/>
              </a:rPr>
              <a:t>partners)</a:t>
            </a:r>
            <a:r>
              <a:rPr lang="en-GB" sz="1200" spc="-25" dirty="0">
                <a:solidFill>
                  <a:srgbClr val="404040"/>
                </a:solidFill>
                <a:latin typeface="Segoe UI"/>
                <a:cs typeface="Segoe UI"/>
              </a:rPr>
              <a:t> </a:t>
            </a:r>
            <a:r>
              <a:rPr lang="en-GB" sz="1200" dirty="0">
                <a:solidFill>
                  <a:srgbClr val="404040"/>
                </a:solidFill>
                <a:latin typeface="Segoe UI"/>
                <a:cs typeface="Segoe UI"/>
              </a:rPr>
              <a:t>vs.</a:t>
            </a:r>
            <a:r>
              <a:rPr lang="en-GB" sz="1200" spc="-50" dirty="0">
                <a:solidFill>
                  <a:srgbClr val="404040"/>
                </a:solidFill>
                <a:latin typeface="Segoe UI"/>
                <a:cs typeface="Segoe UI"/>
              </a:rPr>
              <a:t> later </a:t>
            </a:r>
            <a:r>
              <a:rPr lang="en-GB" sz="1200" spc="-50" dirty="0" err="1">
                <a:solidFill>
                  <a:srgbClr val="404040"/>
                </a:solidFill>
                <a:latin typeface="Segoe UI"/>
                <a:cs typeface="Segoe UI"/>
              </a:rPr>
              <a:t>dit</a:t>
            </a:r>
            <a:r>
              <a:rPr lang="en-GB" sz="1200" spc="-50" dirty="0">
                <a:solidFill>
                  <a:srgbClr val="404040"/>
                </a:solidFill>
                <a:latin typeface="Segoe UI"/>
                <a:cs typeface="Segoe UI"/>
              </a:rPr>
              <a:t> </a:t>
            </a:r>
            <a:r>
              <a:rPr lang="en-GB" sz="1200" spc="-50" dirty="0" err="1">
                <a:solidFill>
                  <a:srgbClr val="404040"/>
                </a:solidFill>
                <a:latin typeface="Segoe UI"/>
                <a:cs typeface="Segoe UI"/>
              </a:rPr>
              <a:t>jaar</a:t>
            </a:r>
            <a:r>
              <a:rPr lang="en-GB" sz="1200" spc="-50" dirty="0">
                <a:solidFill>
                  <a:srgbClr val="404040"/>
                </a:solidFill>
                <a:latin typeface="Segoe UI"/>
                <a:cs typeface="Segoe UI"/>
              </a:rPr>
              <a:t> </a:t>
            </a:r>
            <a:r>
              <a:rPr lang="en-GB" sz="1200" dirty="0" err="1">
                <a:solidFill>
                  <a:srgbClr val="404040"/>
                </a:solidFill>
                <a:latin typeface="Segoe UI"/>
                <a:cs typeface="Segoe UI"/>
              </a:rPr>
              <a:t>bereik</a:t>
            </a:r>
            <a:r>
              <a:rPr lang="en-GB" sz="1200" spc="-10" dirty="0">
                <a:solidFill>
                  <a:srgbClr val="404040"/>
                </a:solidFill>
                <a:latin typeface="Segoe UI"/>
                <a:cs typeface="Segoe UI"/>
              </a:rPr>
              <a:t> (</a:t>
            </a:r>
            <a:r>
              <a:rPr lang="en-GB" sz="1200" spc="-10" dirty="0" err="1">
                <a:solidFill>
                  <a:srgbClr val="404040"/>
                </a:solidFill>
                <a:latin typeface="Segoe UI"/>
                <a:cs typeface="Segoe UI"/>
              </a:rPr>
              <a:t>massamedia</a:t>
            </a:r>
            <a:r>
              <a:rPr lang="en-GB" sz="1200" spc="-10" dirty="0">
                <a:solidFill>
                  <a:srgbClr val="404040"/>
                </a:solidFill>
                <a:latin typeface="Segoe UI"/>
                <a:cs typeface="Segoe UI"/>
              </a:rPr>
              <a:t> – </a:t>
            </a:r>
            <a:r>
              <a:rPr lang="en-GB" sz="1000" i="1" spc="-10" dirty="0" err="1">
                <a:solidFill>
                  <a:srgbClr val="404040"/>
                </a:solidFill>
                <a:latin typeface="Segoe UI"/>
                <a:cs typeface="Segoe UI"/>
              </a:rPr>
              <a:t>hiervan</a:t>
            </a:r>
            <a:r>
              <a:rPr lang="en-GB" sz="1000" i="1" spc="-10" dirty="0">
                <a:solidFill>
                  <a:srgbClr val="404040"/>
                </a:solidFill>
                <a:latin typeface="Segoe UI"/>
                <a:cs typeface="Segoe UI"/>
              </a:rPr>
              <a:t> is de mix </a:t>
            </a:r>
            <a:r>
              <a:rPr lang="en-GB" sz="1000" i="1" spc="-10" dirty="0" err="1">
                <a:solidFill>
                  <a:srgbClr val="404040"/>
                </a:solidFill>
                <a:latin typeface="Segoe UI"/>
                <a:cs typeface="Segoe UI"/>
              </a:rPr>
              <a:t>nog</a:t>
            </a:r>
            <a:r>
              <a:rPr lang="en-GB" sz="1000" i="1" spc="-10" dirty="0">
                <a:solidFill>
                  <a:srgbClr val="404040"/>
                </a:solidFill>
                <a:latin typeface="Segoe UI"/>
                <a:cs typeface="Segoe UI"/>
              </a:rPr>
              <a:t> </a:t>
            </a:r>
            <a:r>
              <a:rPr lang="en-GB" sz="1000" i="1" spc="-10" dirty="0" err="1">
                <a:solidFill>
                  <a:srgbClr val="404040"/>
                </a:solidFill>
                <a:latin typeface="Segoe UI"/>
                <a:cs typeface="Segoe UI"/>
              </a:rPr>
              <a:t>niet</a:t>
            </a:r>
            <a:r>
              <a:rPr lang="en-GB" sz="1000" i="1" spc="-10" dirty="0">
                <a:solidFill>
                  <a:srgbClr val="404040"/>
                </a:solidFill>
                <a:latin typeface="Segoe UI"/>
                <a:cs typeface="Segoe UI"/>
              </a:rPr>
              <a:t> </a:t>
            </a:r>
            <a:r>
              <a:rPr lang="en-GB" sz="1000" i="1" spc="-10" dirty="0" err="1">
                <a:solidFill>
                  <a:srgbClr val="404040"/>
                </a:solidFill>
                <a:latin typeface="Segoe UI"/>
                <a:cs typeface="Segoe UI"/>
              </a:rPr>
              <a:t>bepaald</a:t>
            </a:r>
            <a:r>
              <a:rPr lang="en-GB" sz="1200" spc="-10" dirty="0">
                <a:solidFill>
                  <a:srgbClr val="404040"/>
                </a:solidFill>
                <a:latin typeface="Segoe UI"/>
                <a:cs typeface="Segoe UI"/>
              </a:rPr>
              <a:t>).</a:t>
            </a:r>
            <a:endParaRPr lang="en-GB" sz="1200" dirty="0">
              <a:latin typeface="Segoe UI"/>
              <a:cs typeface="Segoe UI"/>
            </a:endParaRPr>
          </a:p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61D95-9046-4AC4-B8C6-9497DB907AC5}" type="slidenum">
              <a:rPr lang="en-NL" smtClean="0"/>
              <a:t>8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63754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FD20CB-8313-053A-6385-13A0236151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3AC9F07-B296-A5E8-F552-B2FBF19D28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46C0406-8E2C-32C0-55A7-2ECC058F7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5CC86-5101-4DF6-95F6-78164D29A2CB}" type="datetimeFigureOut">
              <a:rPr lang="nl-NL" smtClean="0"/>
              <a:t>27-6-2023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051C17F-B4D0-5CB9-2636-8FA3ED8BA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50AD4B0-22E4-753D-58E7-6B5B41F27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03EB-D51E-456D-BDC1-BBFB852CDA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7498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086D0D-F9FE-C50E-09CA-BBC0738BC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3BEF09F-3ACB-1FB9-A70C-64AA72D0E7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A9662C3-B6AA-5B8E-5689-FC6B4D492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5CC86-5101-4DF6-95F6-78164D29A2CB}" type="datetimeFigureOut">
              <a:rPr lang="nl-NL" smtClean="0"/>
              <a:t>27-6-2023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6C5F390-5F7F-F892-7334-8983AF98A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93A71D9-11F6-D404-442A-E534BE96A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03EB-D51E-456D-BDC1-BBFB852CDA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5253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68BA79E-6C6A-A427-D996-F742B36831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F883E12-C62E-EE43-0F1A-2E11D61E4B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95E4A89-4F1A-9396-B01F-75787BE13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5CC86-5101-4DF6-95F6-78164D29A2CB}" type="datetimeFigureOut">
              <a:rPr lang="nl-NL" smtClean="0"/>
              <a:t>27-6-2023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FD48224-0CD1-70D5-40D4-07E62925B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9036B08-3827-35D6-A2E2-9F56E8AEF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03EB-D51E-456D-BDC1-BBFB852CDA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9314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eldia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30E00B06-DFB8-F707-936D-5FF97185BF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rgbClr val="146A6C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25D87544-6FA6-7275-66B0-EE6C5323C5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79675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3202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77862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AA8630-4A3E-67D7-BD66-4F68F8FDE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9F0D67-AFBA-1EC0-31D6-CC628CA1A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EF51897-B157-3A0C-F659-997C70B8C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5CC86-5101-4DF6-95F6-78164D29A2CB}" type="datetimeFigureOut">
              <a:rPr lang="nl-NL" smtClean="0"/>
              <a:t>27-6-2023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F9375F9-AD65-68C6-BFD4-111C11D9B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5741E89-6DA3-0AE2-5490-6A87548AB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03EB-D51E-456D-BDC1-BBFB852CDA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2841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9575FE-7C7E-AE09-CA44-B38CD45A7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193281D-718E-6D0C-FC91-7F8ADC3689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3F2E99D-CC5E-1C7E-E510-DCB561907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5CC86-5101-4DF6-95F6-78164D29A2CB}" type="datetimeFigureOut">
              <a:rPr lang="nl-NL" smtClean="0"/>
              <a:t>27-6-2023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E73A543-CB0A-FBCB-F208-D3BB0D774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AC891DE-7429-F17C-5309-6CD2C0BF1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03EB-D51E-456D-BDC1-BBFB852CDA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7299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9F74EF-8819-F669-F19D-320A76546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1BCD25-9D86-57F8-B2F9-D4F8893130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AA4D1FD-E664-C74C-E389-1F4A47184E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C8888DF-C419-1008-8C7D-672EE34EF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5CC86-5101-4DF6-95F6-78164D29A2CB}" type="datetimeFigureOut">
              <a:rPr lang="nl-NL" smtClean="0"/>
              <a:t>27-6-2023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0F743E3-2D02-8C74-A1F8-AA121E60C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B0DDAA7-AB2A-1ADA-56A0-B99BE46AE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03EB-D51E-456D-BDC1-BBFB852CDA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7912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42D0D6-0057-D757-899A-C992F3867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5C79DAC-7E8D-89CD-4D77-07A8AFC8E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B4950E4-5302-4039-7D54-ACF3A4A918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B32F8BA-4E24-BACB-A799-58960C881C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DCBE4AE-CDD6-E0A7-740F-C7C2AD08E3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C91182B-EABE-FE00-0C17-5D84A8301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5CC86-5101-4DF6-95F6-78164D29A2CB}" type="datetimeFigureOut">
              <a:rPr lang="nl-NL" smtClean="0"/>
              <a:t>27-6-2023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34F8AF3-4CC6-1E6A-9E4B-9AE813222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BBDBC37-95CB-31D1-36F3-552E8FC51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03EB-D51E-456D-BDC1-BBFB852CDA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004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6DD7D5-701B-CBAC-A23C-71D62EC57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22C56C0-E8C0-89F4-780B-115C89B3F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5CC86-5101-4DF6-95F6-78164D29A2CB}" type="datetimeFigureOut">
              <a:rPr lang="nl-NL" smtClean="0"/>
              <a:t>27-6-2023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A24B291-4F70-E33A-B8CA-C10250C77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895FE41-41F6-344A-A890-432F3355A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03EB-D51E-456D-BDC1-BBFB852CDA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8583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92B11EB-A648-33C8-3844-77B1AACE0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5CC86-5101-4DF6-95F6-78164D29A2CB}" type="datetimeFigureOut">
              <a:rPr lang="nl-NL" smtClean="0"/>
              <a:t>27-6-2023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58FFFE9-1024-918E-7B9B-86A392D8B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59139A6-49C5-D9A6-2350-D1CA9EEA3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03EB-D51E-456D-BDC1-BBFB852CDA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5413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F227F9-C287-CD62-1EA0-95E9DDD8E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485B23-DD2C-3F1C-2664-73EAC51F0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0A420E9-9507-A05C-7739-CD6900BBA8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5C23206-BD79-E259-BDA0-B25831B53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5CC86-5101-4DF6-95F6-78164D29A2CB}" type="datetimeFigureOut">
              <a:rPr lang="nl-NL" smtClean="0"/>
              <a:t>27-6-2023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24AB992-388F-6939-1080-59588CE89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781B47E-92F4-0669-9178-5DF9064CD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03EB-D51E-456D-BDC1-BBFB852CDA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5383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52EEEC-C9BF-FA04-33D1-3EC3E40F3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4B45D8F-8D46-273F-5877-E889661CAE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6983EF1-7E49-7BE4-E294-6C36F4F6C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66F1B88-D3F7-A145-D3F2-AAE768D45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5CC86-5101-4DF6-95F6-78164D29A2CB}" type="datetimeFigureOut">
              <a:rPr lang="nl-NL" smtClean="0"/>
              <a:t>27-6-2023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835F4AE-DF40-0B9A-3EDC-624ADF1B4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9E3B6E3-916A-158D-8699-A74C7FCC4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03EB-D51E-456D-BDC1-BBFB852CDA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7177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4AA9C81-F042-856B-26E7-F7D890380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3385ED3-4231-71E2-CB05-5132ED7CC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F3AF125-492E-0561-2062-14B1B6B895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5CC86-5101-4DF6-95F6-78164D29A2CB}" type="datetimeFigureOut">
              <a:rPr lang="nl-NL" smtClean="0"/>
              <a:t>27-6-2023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9CD65AA-EA05-1269-4A4C-0E312043A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EDC8801-538F-DD99-54EA-AE44A7C490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A03EB-D51E-456D-BDC1-BBFB852CDA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3282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A84E93-B485-78F7-0ACF-9B22B97B92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450" y="-1047750"/>
            <a:ext cx="9144000" cy="2387600"/>
          </a:xfrm>
        </p:spPr>
        <p:txBody>
          <a:bodyPr>
            <a:normAutofit/>
          </a:bodyPr>
          <a:lstStyle/>
          <a:p>
            <a:r>
              <a:rPr lang="nl-NL" sz="4000" dirty="0">
                <a:solidFill>
                  <a:srgbClr val="136B6C"/>
                </a:solidFill>
              </a:rPr>
              <a:t>DEB in het kort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90BDF12-661F-01D7-E787-A78E82530C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5449" y="1584325"/>
            <a:ext cx="10900531" cy="3700194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Online platform als hulp bij uitvoering energiebesparende maatregelen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Kosteloos te gebruiken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Resulteert in energiebesparing en kostenreductie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Speciaal ontwikkeld voor en door mkb-ondernemers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Praktische handreiking om aan de Wet Milieubeheer / Omgevingswet te voldoen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Geschikt voor grotere en kleinere mkb-ondernemingen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Stimuleert duurzaam, toekomstbestendig ondernemen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Begrijpelijk, handig, per bedrijf toepasbaar en gratis te gebruiken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Actueel, relevant, begrijpelijke taal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50482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FA9761E2-8294-6FB4-89FD-18B686B38F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450" y="-1047750"/>
            <a:ext cx="9144000" cy="2387600"/>
          </a:xfrm>
        </p:spPr>
        <p:txBody>
          <a:bodyPr>
            <a:normAutofit/>
          </a:bodyPr>
          <a:lstStyle/>
          <a:p>
            <a:r>
              <a:rPr lang="nl-NL" sz="4000" dirty="0"/>
              <a:t>Inhoud DEB</a:t>
            </a:r>
          </a:p>
        </p:txBody>
      </p:sp>
      <p:sp>
        <p:nvSpPr>
          <p:cNvPr id="7" name="Ondertitel 2">
            <a:extLst>
              <a:ext uri="{FF2B5EF4-FFF2-40B4-BE49-F238E27FC236}">
                <a16:creationId xmlns:a16="http://schemas.microsoft.com/office/drawing/2014/main" id="{1C1C7D84-1BEB-BA83-086B-457190CCC9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5450" y="1584324"/>
            <a:ext cx="10943590" cy="3830823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Informatie over (verplichte) energiebesparingsmaatregelen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Maatregelen onderverdeeld in drie categorieën: </a:t>
            </a:r>
            <a:r>
              <a:rPr lang="nl-NL" sz="2000" b="1" dirty="0"/>
              <a:t>Gebouwen, Faciliteiten en Processen</a:t>
            </a:r>
            <a:endParaRPr lang="nl-N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Informatie over de kostenbesparing per maatregel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Overzicht van geldende subsidieregelingen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Contactgegevens van MKB energieadviseurs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err="1"/>
              <a:t>Veelgestelde</a:t>
            </a:r>
            <a:r>
              <a:rPr lang="nl-NL" sz="2000" dirty="0"/>
              <a:t> vragen met antwoorden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Inschrijven voor periodieke nieuwsbrief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Inspirerende ondernemersverhalen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72106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940D9C-0A72-2005-0FDA-F57B8E39B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899" y="460375"/>
            <a:ext cx="11260965" cy="1325563"/>
          </a:xfrm>
        </p:spPr>
        <p:txBody>
          <a:bodyPr/>
          <a:lstStyle/>
          <a:p>
            <a:r>
              <a:rPr lang="nl-NL" dirty="0"/>
              <a:t>Hoe werkt de </a:t>
            </a:r>
            <a:r>
              <a:rPr lang="nl-NL" dirty="0">
                <a:solidFill>
                  <a:srgbClr val="EA5B0B"/>
                </a:solidFill>
              </a:rPr>
              <a:t>Maatregelenlijst</a:t>
            </a:r>
            <a:r>
              <a:rPr lang="nl-NL" dirty="0"/>
              <a:t>?</a:t>
            </a:r>
            <a:endParaRPr lang="nl-NL" dirty="0">
              <a:solidFill>
                <a:srgbClr val="EB5C0D"/>
              </a:solidFill>
            </a:endParaRPr>
          </a:p>
        </p:txBody>
      </p:sp>
      <p:sp>
        <p:nvSpPr>
          <p:cNvPr id="14" name="Ondertitel 2">
            <a:extLst>
              <a:ext uri="{FF2B5EF4-FFF2-40B4-BE49-F238E27FC236}">
                <a16:creationId xmlns:a16="http://schemas.microsoft.com/office/drawing/2014/main" id="{F773B55E-21FE-314A-0748-9C443D8AB7E2}"/>
              </a:ext>
            </a:extLst>
          </p:cNvPr>
          <p:cNvSpPr txBox="1">
            <a:spLocks/>
          </p:cNvSpPr>
          <p:nvPr/>
        </p:nvSpPr>
        <p:spPr>
          <a:xfrm>
            <a:off x="404584" y="2313036"/>
            <a:ext cx="6181090" cy="25839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3202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3202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3202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202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202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nl-NL" sz="2000" dirty="0"/>
              <a:t>Selecteer een categorie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/>
              <a:t>Selecteer een subcategorie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/>
              <a:t>Bekijk de maatregel</a:t>
            </a:r>
          </a:p>
          <a:p>
            <a:pPr marL="457200" indent="-457200">
              <a:buFont typeface="+mj-lt"/>
              <a:buAutoNum type="arabicPeriod"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Of gebruik de zoekfunctie</a:t>
            </a:r>
          </a:p>
          <a:p>
            <a:pPr marL="457200" indent="-457200">
              <a:buFont typeface="+mj-lt"/>
              <a:buAutoNum type="arabicPeriod"/>
            </a:pPr>
            <a:endParaRPr lang="nl-NL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87AB61-4111-F14A-E3B9-C441813D1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5750" y="1636216"/>
            <a:ext cx="6400800" cy="363745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02511D3-E061-2887-FDE5-5D193E6C02F7}"/>
              </a:ext>
            </a:extLst>
          </p:cNvPr>
          <p:cNvSpPr/>
          <p:nvPr/>
        </p:nvSpPr>
        <p:spPr>
          <a:xfrm>
            <a:off x="7410450" y="1584325"/>
            <a:ext cx="1225550" cy="415925"/>
          </a:xfrm>
          <a:prstGeom prst="rect">
            <a:avLst/>
          </a:prstGeom>
          <a:noFill/>
          <a:ln>
            <a:solidFill>
              <a:srgbClr val="EB5C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A17198-43ED-6D41-2396-01245E5253EC}"/>
              </a:ext>
            </a:extLst>
          </p:cNvPr>
          <p:cNvSpPr/>
          <p:nvPr/>
        </p:nvSpPr>
        <p:spPr>
          <a:xfrm>
            <a:off x="5380990" y="2228850"/>
            <a:ext cx="1308100" cy="333375"/>
          </a:xfrm>
          <a:prstGeom prst="rect">
            <a:avLst/>
          </a:prstGeom>
          <a:noFill/>
          <a:ln>
            <a:solidFill>
              <a:srgbClr val="EB5C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B4A685-356E-5FB4-1DA7-35010875AC8A}"/>
              </a:ext>
            </a:extLst>
          </p:cNvPr>
          <p:cNvSpPr/>
          <p:nvPr/>
        </p:nvSpPr>
        <p:spPr>
          <a:xfrm>
            <a:off x="7025640" y="2842716"/>
            <a:ext cx="4645660" cy="1570534"/>
          </a:xfrm>
          <a:prstGeom prst="rect">
            <a:avLst/>
          </a:prstGeom>
          <a:noFill/>
          <a:ln>
            <a:solidFill>
              <a:srgbClr val="EB5C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" name="Ondertitel 2">
            <a:extLst>
              <a:ext uri="{FF2B5EF4-FFF2-40B4-BE49-F238E27FC236}">
                <a16:creationId xmlns:a16="http://schemas.microsoft.com/office/drawing/2014/main" id="{1341E049-476A-0119-8AA5-563B32AB04C8}"/>
              </a:ext>
            </a:extLst>
          </p:cNvPr>
          <p:cNvSpPr txBox="1">
            <a:spLocks/>
          </p:cNvSpPr>
          <p:nvPr/>
        </p:nvSpPr>
        <p:spPr>
          <a:xfrm>
            <a:off x="8279308" y="1662730"/>
            <a:ext cx="6181090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3202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3202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3202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202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202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400" dirty="0"/>
              <a:t>1</a:t>
            </a:r>
          </a:p>
        </p:txBody>
      </p:sp>
      <p:sp>
        <p:nvSpPr>
          <p:cNvPr id="15" name="Ondertitel 2">
            <a:extLst>
              <a:ext uri="{FF2B5EF4-FFF2-40B4-BE49-F238E27FC236}">
                <a16:creationId xmlns:a16="http://schemas.microsoft.com/office/drawing/2014/main" id="{243A4E1C-61C1-9911-FDBF-0DD31C30E8F5}"/>
              </a:ext>
            </a:extLst>
          </p:cNvPr>
          <p:cNvSpPr txBox="1">
            <a:spLocks/>
          </p:cNvSpPr>
          <p:nvPr/>
        </p:nvSpPr>
        <p:spPr>
          <a:xfrm>
            <a:off x="6393447" y="2249310"/>
            <a:ext cx="6181090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3202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3202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3202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202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202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400" dirty="0"/>
              <a:t>2</a:t>
            </a:r>
          </a:p>
        </p:txBody>
      </p:sp>
      <p:sp>
        <p:nvSpPr>
          <p:cNvPr id="16" name="Ondertitel 2">
            <a:extLst>
              <a:ext uri="{FF2B5EF4-FFF2-40B4-BE49-F238E27FC236}">
                <a16:creationId xmlns:a16="http://schemas.microsoft.com/office/drawing/2014/main" id="{72C682C4-91D7-D468-B3E0-2AB695C39846}"/>
              </a:ext>
            </a:extLst>
          </p:cNvPr>
          <p:cNvSpPr txBox="1">
            <a:spLocks/>
          </p:cNvSpPr>
          <p:nvPr/>
        </p:nvSpPr>
        <p:spPr>
          <a:xfrm>
            <a:off x="11305952" y="4081285"/>
            <a:ext cx="6181090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3202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3202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3202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202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202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400" dirty="0"/>
              <a:t>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791A911-4599-65DC-75B2-06CF3FF3A069}"/>
              </a:ext>
            </a:extLst>
          </p:cNvPr>
          <p:cNvSpPr/>
          <p:nvPr/>
        </p:nvSpPr>
        <p:spPr>
          <a:xfrm>
            <a:off x="7025640" y="2249310"/>
            <a:ext cx="4645660" cy="3333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14352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CD7817AA-E6D6-132F-F1BC-EBEF28B86F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927071" cy="20487630"/>
          </a:xfrm>
          <a:prstGeom prst="rect">
            <a:avLst/>
          </a:prstGeom>
        </p:spPr>
      </p:pic>
      <p:pic>
        <p:nvPicPr>
          <p:cNvPr id="2" name="Picture 1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C26BE5BF-12BD-7FB9-6363-BC22D854D9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371" y="0"/>
            <a:ext cx="2988235" cy="6858000"/>
          </a:xfrm>
          <a:prstGeom prst="rect">
            <a:avLst/>
          </a:prstGeom>
        </p:spPr>
      </p:pic>
      <p:pic>
        <p:nvPicPr>
          <p:cNvPr id="3" name="Picture 2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FAAD0F0B-C970-EEA1-7D69-288AF08891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083" t="20483" r="5430" b="58840"/>
          <a:stretch/>
        </p:blipFill>
        <p:spPr>
          <a:xfrm>
            <a:off x="4254615" y="-387029"/>
            <a:ext cx="4823792" cy="726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35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3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36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text, screenshot, printing, design&#10;&#10;Description automatically generated">
            <a:extLst>
              <a:ext uri="{FF2B5EF4-FFF2-40B4-BE49-F238E27FC236}">
                <a16:creationId xmlns:a16="http://schemas.microsoft.com/office/drawing/2014/main" id="{7137CA13-28D5-5D3F-B835-07F26C5C1A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95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17C40BB-87ED-9F8C-9EDB-967A1EB96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1176" y="0"/>
            <a:ext cx="4846211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2394FD2-FAF5-2D92-D549-A4E82678EAC9}"/>
              </a:ext>
            </a:extLst>
          </p:cNvPr>
          <p:cNvSpPr/>
          <p:nvPr/>
        </p:nvSpPr>
        <p:spPr>
          <a:xfrm>
            <a:off x="8781691" y="4830792"/>
            <a:ext cx="3812875" cy="26051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A269848-E91E-3635-97A1-B6495E8B13F8}"/>
              </a:ext>
            </a:extLst>
          </p:cNvPr>
          <p:cNvSpPr/>
          <p:nvPr/>
        </p:nvSpPr>
        <p:spPr>
          <a:xfrm>
            <a:off x="8559800" y="5092700"/>
            <a:ext cx="3632200" cy="1804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0190C68-A3E8-3A95-0DE6-A5A9124DD9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5789" y="39073"/>
            <a:ext cx="4846211" cy="6858000"/>
          </a:xfrm>
          <a:prstGeom prst="rect">
            <a:avLst/>
          </a:prstGeom>
        </p:spPr>
      </p:pic>
      <p:pic>
        <p:nvPicPr>
          <p:cNvPr id="12" name="Picture 11" descr="A picture containing text, screenshot, graphic design, design&#10;&#10;Description automatically generated">
            <a:extLst>
              <a:ext uri="{FF2B5EF4-FFF2-40B4-BE49-F238E27FC236}">
                <a16:creationId xmlns:a16="http://schemas.microsoft.com/office/drawing/2014/main" id="{299F4DB3-FE6D-079F-1CE0-4217814FD4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14472">
            <a:off x="1565354" y="-594214"/>
            <a:ext cx="9061292" cy="804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60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A84E93-B485-78F7-0ACF-9B22B97B92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450" y="694266"/>
            <a:ext cx="9144000" cy="747183"/>
          </a:xfrm>
        </p:spPr>
        <p:txBody>
          <a:bodyPr>
            <a:normAutofit/>
          </a:bodyPr>
          <a:lstStyle/>
          <a:p>
            <a:r>
              <a:rPr lang="nl-NL" sz="4000" dirty="0">
                <a:solidFill>
                  <a:srgbClr val="136B6C"/>
                </a:solidFill>
              </a:rPr>
              <a:t>DEB groeit verder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AEFC534-C418-62EF-E966-FB20D4E5B832}"/>
              </a:ext>
            </a:extLst>
          </p:cNvPr>
          <p:cNvSpPr/>
          <p:nvPr/>
        </p:nvSpPr>
        <p:spPr>
          <a:xfrm>
            <a:off x="300322" y="3300761"/>
            <a:ext cx="10845733" cy="256478"/>
          </a:xfrm>
          <a:prstGeom prst="roundRect">
            <a:avLst/>
          </a:prstGeom>
          <a:solidFill>
            <a:srgbClr val="146A6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A7C01D-5070-D27A-747C-6BE489539C88}"/>
              </a:ext>
            </a:extLst>
          </p:cNvPr>
          <p:cNvSpPr txBox="1"/>
          <p:nvPr/>
        </p:nvSpPr>
        <p:spPr>
          <a:xfrm>
            <a:off x="300321" y="3275111"/>
            <a:ext cx="1560979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L" sz="1400" dirty="0">
                <a:solidFill>
                  <a:schemeClr val="bg1"/>
                </a:solidFill>
              </a:rPr>
              <a:t>juni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AC2CB61-66C0-4A70-F2C9-8AEFF8C43202}"/>
              </a:ext>
            </a:extLst>
          </p:cNvPr>
          <p:cNvSpPr txBox="1"/>
          <p:nvPr/>
        </p:nvSpPr>
        <p:spPr>
          <a:xfrm>
            <a:off x="1861300" y="3275110"/>
            <a:ext cx="1560979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L" sz="1400" dirty="0">
                <a:solidFill>
                  <a:schemeClr val="bg1"/>
                </a:solidFill>
              </a:rPr>
              <a:t>juli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D8D986A-6D11-0AC3-4469-831F4956C81F}"/>
              </a:ext>
            </a:extLst>
          </p:cNvPr>
          <p:cNvSpPr txBox="1"/>
          <p:nvPr/>
        </p:nvSpPr>
        <p:spPr>
          <a:xfrm>
            <a:off x="3422278" y="3275110"/>
            <a:ext cx="1560979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L" sz="1400" dirty="0">
                <a:solidFill>
                  <a:schemeClr val="bg1"/>
                </a:solidFill>
              </a:rPr>
              <a:t>augustus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594ADDC-8642-454F-E813-C86C13B26819}"/>
              </a:ext>
            </a:extLst>
          </p:cNvPr>
          <p:cNvSpPr txBox="1"/>
          <p:nvPr/>
        </p:nvSpPr>
        <p:spPr>
          <a:xfrm>
            <a:off x="4983257" y="3286910"/>
            <a:ext cx="1560979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L" sz="1400" dirty="0">
                <a:solidFill>
                  <a:schemeClr val="bg1"/>
                </a:solidFill>
              </a:rPr>
              <a:t>september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2ECF0F1-BAD1-21D0-F083-112E726AD005}"/>
              </a:ext>
            </a:extLst>
          </p:cNvPr>
          <p:cNvSpPr txBox="1"/>
          <p:nvPr/>
        </p:nvSpPr>
        <p:spPr>
          <a:xfrm>
            <a:off x="6544235" y="3282684"/>
            <a:ext cx="1560979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L" sz="1400" dirty="0">
                <a:solidFill>
                  <a:schemeClr val="bg1"/>
                </a:solidFill>
              </a:rPr>
              <a:t>oktober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A8E8142-837F-7533-24C0-A69DF3E810BD}"/>
              </a:ext>
            </a:extLst>
          </p:cNvPr>
          <p:cNvSpPr txBox="1"/>
          <p:nvPr/>
        </p:nvSpPr>
        <p:spPr>
          <a:xfrm>
            <a:off x="8105214" y="3282684"/>
            <a:ext cx="1560979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L" sz="1400" dirty="0">
                <a:solidFill>
                  <a:schemeClr val="bg1"/>
                </a:solidFill>
              </a:rPr>
              <a:t>november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A53D3FC-0D81-AB7C-F46A-BC0A6E1E4CA9}"/>
              </a:ext>
            </a:extLst>
          </p:cNvPr>
          <p:cNvSpPr txBox="1"/>
          <p:nvPr/>
        </p:nvSpPr>
        <p:spPr>
          <a:xfrm>
            <a:off x="9666192" y="3282683"/>
            <a:ext cx="1560979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L" sz="1400" dirty="0">
                <a:solidFill>
                  <a:schemeClr val="bg1"/>
                </a:solidFill>
              </a:rPr>
              <a:t>december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10DD4CB-C787-540B-22EC-C97AA6941F21}"/>
              </a:ext>
            </a:extLst>
          </p:cNvPr>
          <p:cNvSpPr txBox="1"/>
          <p:nvPr/>
        </p:nvSpPr>
        <p:spPr>
          <a:xfrm>
            <a:off x="1643887" y="4164402"/>
            <a:ext cx="1530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dirty="0"/>
              <a:t>Quickscan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3A9BB46-CBB2-510C-FAAA-CA4FEA54DA1A}"/>
              </a:ext>
            </a:extLst>
          </p:cNvPr>
          <p:cNvCxnSpPr>
            <a:cxnSpLocks/>
          </p:cNvCxnSpPr>
          <p:nvPr/>
        </p:nvCxnSpPr>
        <p:spPr>
          <a:xfrm>
            <a:off x="1441757" y="3582887"/>
            <a:ext cx="404261" cy="99128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57655AD-AF6A-56B7-29C8-5008A4E4C513}"/>
              </a:ext>
            </a:extLst>
          </p:cNvPr>
          <p:cNvCxnSpPr>
            <a:cxnSpLocks/>
          </p:cNvCxnSpPr>
          <p:nvPr/>
        </p:nvCxnSpPr>
        <p:spPr>
          <a:xfrm>
            <a:off x="1861300" y="4549640"/>
            <a:ext cx="119834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CE147418-6E01-A806-1A95-B46B7F71981C}"/>
              </a:ext>
            </a:extLst>
          </p:cNvPr>
          <p:cNvSpPr txBox="1"/>
          <p:nvPr/>
        </p:nvSpPr>
        <p:spPr>
          <a:xfrm>
            <a:off x="3113475" y="2212152"/>
            <a:ext cx="1530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dirty="0"/>
              <a:t>Planningstool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C6497CD-CB2C-61CF-6118-71B6F82DD5F8}"/>
              </a:ext>
            </a:extLst>
          </p:cNvPr>
          <p:cNvCxnSpPr>
            <a:cxnSpLocks/>
          </p:cNvCxnSpPr>
          <p:nvPr/>
        </p:nvCxnSpPr>
        <p:spPr>
          <a:xfrm flipH="1">
            <a:off x="2911936" y="2572751"/>
            <a:ext cx="262368" cy="68645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B38F115-DF2E-DEB0-405D-60C59A44F2A7}"/>
              </a:ext>
            </a:extLst>
          </p:cNvPr>
          <p:cNvCxnSpPr>
            <a:cxnSpLocks/>
          </p:cNvCxnSpPr>
          <p:nvPr/>
        </p:nvCxnSpPr>
        <p:spPr>
          <a:xfrm flipH="1">
            <a:off x="3174304" y="2581484"/>
            <a:ext cx="1408761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EEDD9313-D24D-8D41-3EAD-9106C1F2527B}"/>
              </a:ext>
            </a:extLst>
          </p:cNvPr>
          <p:cNvSpPr txBox="1"/>
          <p:nvPr/>
        </p:nvSpPr>
        <p:spPr>
          <a:xfrm>
            <a:off x="5028002" y="4164402"/>
            <a:ext cx="1530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dirty="0"/>
              <a:t>Infoplicht hulp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91DA451-11B7-32A9-98AF-AD585521C6DF}"/>
              </a:ext>
            </a:extLst>
          </p:cNvPr>
          <p:cNvCxnSpPr>
            <a:cxnSpLocks/>
          </p:cNvCxnSpPr>
          <p:nvPr/>
        </p:nvCxnSpPr>
        <p:spPr>
          <a:xfrm>
            <a:off x="4664231" y="3582887"/>
            <a:ext cx="404261" cy="99128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EAE54F5-C3C6-85DB-E129-34C0884A15AD}"/>
              </a:ext>
            </a:extLst>
          </p:cNvPr>
          <p:cNvCxnSpPr>
            <a:cxnSpLocks/>
          </p:cNvCxnSpPr>
          <p:nvPr/>
        </p:nvCxnSpPr>
        <p:spPr>
          <a:xfrm>
            <a:off x="5083774" y="4549640"/>
            <a:ext cx="154624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AEC5B831-3B6A-90B8-4EFD-03A6D3EF116B}"/>
              </a:ext>
            </a:extLst>
          </p:cNvPr>
          <p:cNvSpPr txBox="1"/>
          <p:nvPr/>
        </p:nvSpPr>
        <p:spPr>
          <a:xfrm>
            <a:off x="6394086" y="2202410"/>
            <a:ext cx="1530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dirty="0"/>
              <a:t>Rekenhulpjes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E628EBA-DEAC-FAB1-AB01-A5D261DCF581}"/>
              </a:ext>
            </a:extLst>
          </p:cNvPr>
          <p:cNvCxnSpPr>
            <a:cxnSpLocks/>
          </p:cNvCxnSpPr>
          <p:nvPr/>
        </p:nvCxnSpPr>
        <p:spPr>
          <a:xfrm flipH="1">
            <a:off x="6192547" y="2563009"/>
            <a:ext cx="262368" cy="68645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A1F7A8D-1AF5-BF3A-AF24-A67056DEC743}"/>
              </a:ext>
            </a:extLst>
          </p:cNvPr>
          <p:cNvCxnSpPr>
            <a:cxnSpLocks/>
          </p:cNvCxnSpPr>
          <p:nvPr/>
        </p:nvCxnSpPr>
        <p:spPr>
          <a:xfrm flipH="1">
            <a:off x="6454915" y="2571742"/>
            <a:ext cx="1408761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45910B73-7E49-D034-1003-F42709F4EADC}"/>
              </a:ext>
            </a:extLst>
          </p:cNvPr>
          <p:cNvSpPr txBox="1"/>
          <p:nvPr/>
        </p:nvSpPr>
        <p:spPr>
          <a:xfrm>
            <a:off x="8227447" y="4180308"/>
            <a:ext cx="2023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dirty="0"/>
              <a:t>Bespaardashboard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BBC6FD4-0375-6E48-EC3E-4B5349B7F1F1}"/>
              </a:ext>
            </a:extLst>
          </p:cNvPr>
          <p:cNvCxnSpPr>
            <a:cxnSpLocks/>
          </p:cNvCxnSpPr>
          <p:nvPr/>
        </p:nvCxnSpPr>
        <p:spPr>
          <a:xfrm>
            <a:off x="7863676" y="3598793"/>
            <a:ext cx="404261" cy="99128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3565254-B0DE-E23C-3A65-3F4B138D7620}"/>
              </a:ext>
            </a:extLst>
          </p:cNvPr>
          <p:cNvCxnSpPr>
            <a:cxnSpLocks/>
          </p:cNvCxnSpPr>
          <p:nvPr/>
        </p:nvCxnSpPr>
        <p:spPr>
          <a:xfrm>
            <a:off x="8283219" y="4565546"/>
            <a:ext cx="1848206" cy="862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D69E16B1-30A4-1DDE-7BFA-196FDA8DCF29}"/>
              </a:ext>
            </a:extLst>
          </p:cNvPr>
          <p:cNvSpPr txBox="1"/>
          <p:nvPr/>
        </p:nvSpPr>
        <p:spPr>
          <a:xfrm>
            <a:off x="9742665" y="1988913"/>
            <a:ext cx="1530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dirty="0"/>
              <a:t>Deadline Infoplicht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4C7B7B0C-F95F-2919-1636-EC2BDCD1022A}"/>
              </a:ext>
            </a:extLst>
          </p:cNvPr>
          <p:cNvCxnSpPr>
            <a:cxnSpLocks/>
          </p:cNvCxnSpPr>
          <p:nvPr/>
        </p:nvCxnSpPr>
        <p:spPr>
          <a:xfrm flipH="1">
            <a:off x="9742665" y="2596229"/>
            <a:ext cx="262368" cy="68645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C837727-BAD4-7BC7-24A2-590D46CC64C3}"/>
              </a:ext>
            </a:extLst>
          </p:cNvPr>
          <p:cNvCxnSpPr>
            <a:cxnSpLocks/>
          </p:cNvCxnSpPr>
          <p:nvPr/>
        </p:nvCxnSpPr>
        <p:spPr>
          <a:xfrm flipH="1">
            <a:off x="10005033" y="2604962"/>
            <a:ext cx="98999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7BF2484B-D1AE-298E-21E0-B4D70A969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77259"/>
            <a:ext cx="10515600" cy="1325563"/>
          </a:xfrm>
        </p:spPr>
        <p:txBody>
          <a:bodyPr/>
          <a:lstStyle/>
          <a:p>
            <a:r>
              <a:rPr lang="en-NL" dirty="0"/>
              <a:t>Communicatie campagne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C5BE3C6-8D8C-D194-1F4A-BB044C627B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L" dirty="0"/>
          </a:p>
          <a:p>
            <a:endParaRPr lang="en-NL" dirty="0"/>
          </a:p>
          <a:p>
            <a:endParaRPr lang="en-NL" dirty="0"/>
          </a:p>
        </p:txBody>
      </p:sp>
      <p:pic>
        <p:nvPicPr>
          <p:cNvPr id="14" name="object 3">
            <a:extLst>
              <a:ext uri="{FF2B5EF4-FFF2-40B4-BE49-F238E27FC236}">
                <a16:creationId xmlns:a16="http://schemas.microsoft.com/office/drawing/2014/main" id="{98B7E511-D42B-2614-17C8-A40AF50BACD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393489"/>
            <a:ext cx="12192000" cy="37770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D544B5F-2591-2740-E8EC-79934E781DEB}"/>
              </a:ext>
            </a:extLst>
          </p:cNvPr>
          <p:cNvSpPr txBox="1"/>
          <p:nvPr/>
        </p:nvSpPr>
        <p:spPr>
          <a:xfrm>
            <a:off x="5332142" y="1811056"/>
            <a:ext cx="6021658" cy="276999"/>
          </a:xfrm>
          <a:prstGeom prst="rect">
            <a:avLst/>
          </a:prstGeom>
          <a:solidFill>
            <a:srgbClr val="146A6C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NL" sz="1200" dirty="0">
                <a:solidFill>
                  <a:schemeClr val="bg1"/>
                </a:solidFill>
              </a:rPr>
              <a:t>Impact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6A1AE8-8B57-A599-B9CF-D18C03D90625}"/>
              </a:ext>
            </a:extLst>
          </p:cNvPr>
          <p:cNvSpPr txBox="1"/>
          <p:nvPr/>
        </p:nvSpPr>
        <p:spPr>
          <a:xfrm>
            <a:off x="8342971" y="1434404"/>
            <a:ext cx="3010829" cy="276999"/>
          </a:xfrm>
          <a:prstGeom prst="rect">
            <a:avLst/>
          </a:prstGeom>
          <a:solidFill>
            <a:srgbClr val="146A6C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NL" sz="1200" dirty="0">
                <a:solidFill>
                  <a:schemeClr val="bg1"/>
                </a:solidFill>
              </a:rPr>
              <a:t>Bereik</a:t>
            </a:r>
            <a:endParaRPr lang="en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05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367</Words>
  <Application>Microsoft Office PowerPoint</Application>
  <PresentationFormat>Breedbeeld</PresentationFormat>
  <Paragraphs>73</Paragraphs>
  <Slides>8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Helvetica Neue</vt:lpstr>
      <vt:lpstr>Open Sans</vt:lpstr>
      <vt:lpstr>Segoe UI</vt:lpstr>
      <vt:lpstr>Kantoorthema</vt:lpstr>
      <vt:lpstr>DEB in het kort</vt:lpstr>
      <vt:lpstr>Inhoud DEB</vt:lpstr>
      <vt:lpstr>Hoe werkt de Maatregelenlijst?</vt:lpstr>
      <vt:lpstr>PowerPoint-presentatie</vt:lpstr>
      <vt:lpstr>PowerPoint-presentatie</vt:lpstr>
      <vt:lpstr>PowerPoint-presentatie</vt:lpstr>
      <vt:lpstr>DEB groeit verder</vt:lpstr>
      <vt:lpstr>Communicatie campagne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DEB in het kort</dc:title>
  <dc:creator>Martin Kloet</dc:creator>
  <cp:lastModifiedBy>NVB - Kannegieter, Wim</cp:lastModifiedBy>
  <cp:revision>2</cp:revision>
  <dcterms:created xsi:type="dcterms:W3CDTF">2023-06-27T08:39:25Z</dcterms:created>
  <dcterms:modified xsi:type="dcterms:W3CDTF">2023-06-27T09:29:07Z</dcterms:modified>
</cp:coreProperties>
</file>